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56" r:id="rId3"/>
    <p:sldId id="265" r:id="rId4"/>
    <p:sldId id="282" r:id="rId5"/>
    <p:sldId id="264" r:id="rId6"/>
    <p:sldId id="272" r:id="rId7"/>
    <p:sldId id="266" r:id="rId8"/>
    <p:sldId id="277" r:id="rId9"/>
    <p:sldId id="278" r:id="rId10"/>
    <p:sldId id="270" r:id="rId11"/>
    <p:sldId id="271" r:id="rId12"/>
    <p:sldId id="269" r:id="rId13"/>
    <p:sldId id="279" r:id="rId14"/>
    <p:sldId id="280" r:id="rId15"/>
    <p:sldId id="281" r:id="rId16"/>
    <p:sldId id="274" r:id="rId17"/>
    <p:sldId id="273" r:id="rId18"/>
    <p:sldId id="275" r:id="rId19"/>
    <p:sldId id="283" r:id="rId20"/>
    <p:sldId id="276" r:id="rId21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0F"/>
    <a:srgbClr val="440BD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9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DADFA2D-12CE-4884-9BE3-5BDC898E49B6}" type="datetimeFigureOut">
              <a:rPr lang="ru-RU" smtClean="0"/>
              <a:t>04.10.2022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EF13DC1-FC9D-4379-8FC2-C9C79C95B5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834DF-567A-4240-8C32-088A088B8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5D6907-320D-4731-98ED-0FDD29953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D4C6B3-6ABE-4D29-BEC9-D37C604B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2064-0F23-41A3-8232-09512EBAE91B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44BCE-B563-40B5-8FA7-528618CA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46A64-659A-47C4-82E4-F72FFCDC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09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96D3B-F490-49EA-9AA1-E391BC53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8C0A2E-2E24-4769-8E18-806D0B202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964A2-5456-45EC-9531-CC60E266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202B-7CCF-4453-9D9A-FC53F21767CE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762E-6C95-40B9-915D-6A6E0D13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CD527-7781-45B7-BDCD-5154B8B7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19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00C3D6-7A81-45F4-B2B3-4A115ABE2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9242F1-7B22-4427-987D-367318B8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4B6C6C-265A-4832-904D-0A44F47F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A1E8-04E6-4C29-8CEF-EA1F6CF67246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BB7504-C6D0-4D98-A802-BEB25AF0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4EF26E-7DD2-4FA8-B503-21DB1E74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5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DBB5-43FB-4E97-B8E5-E9746ED9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BF9C2-BCE1-4D45-A4FF-EC4A5DA75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FC484-F225-4CAD-B174-9641C8DB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1170-1055-4FB3-92A5-4FE6604AE9A6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E4432-0F53-4CAC-A3BE-CAD633C2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88470D-62A0-4212-9DA8-07DB0156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5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8B4E-ADD1-4043-B3E4-179C2446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5D0F36-5233-4DA3-B448-C084226F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1F951-31CD-4750-8504-07B0FF35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47FA-94F0-4F4A-B048-8C3B10B1A400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92CFC8-4F5C-4ADA-B894-410D9293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38403-72EC-4778-9AC4-2BA21F0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57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E154C-A1A4-4B47-BE63-3B3FB25A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FE47C-176A-41DE-88FE-789169C72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3FB036-455B-4941-B04F-1F039442D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0FAC01-1876-47E3-B967-AED25977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DCD-D7E1-4512-9941-1B8B45A95C03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157684-849D-4C04-90D3-345ECF6A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78E7CC-B5C4-41E7-91E5-4CDADC59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35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76BE6-1A0A-46AB-BF38-82EB98AB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E69BE9-3B32-441E-9F87-C046D1139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A557C0-A49F-4D57-BBA1-7CBDD9234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481EB9-E149-4CCA-BAE4-A7DD72E6D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A176F0-2377-4759-A2BF-43C3E35FF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A02355-CFA4-4F7C-B382-D725D3E0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AF357-6FA8-49A6-9CE8-7864A24F20E0}" type="datetime1">
              <a:rPr lang="ru-RU" smtClean="0"/>
              <a:t>04.10.2022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85C00F-A82E-444D-BCAD-4CD84CFC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3B1133-F88B-4083-9EDB-77732597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9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E0F96-10DB-49BE-AC28-0D3D3742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CDB43E-2679-4A7D-9219-A6C2749B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625E-36B5-4154-8B20-2414E306195C}" type="datetime1">
              <a:rPr lang="ru-RU" smtClean="0"/>
              <a:t>04.10.2022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7C15ED-3FEB-4941-9DB9-6EA52844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60CA7D-A603-46D1-B5FF-035FC0D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52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447DDF-A9C2-458A-BF86-591B2007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CCC2-7388-479C-ADB8-3FCDF8C5A099}" type="datetime1">
              <a:rPr lang="ru-RU" smtClean="0"/>
              <a:t>04.10.2022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0B5C1A-A096-48B5-9585-2904B6E3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B2DDB1-F780-4B89-BCF2-7ED13E9F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1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DFEDD-4E30-4778-B5DE-2F581FFF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7A4874-085F-494C-BCF9-53AEBAC6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E8B76D-4A4F-4D5B-9881-B6376269A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35ADC0-6A87-4DDB-BF4F-BA74C8D3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DA19-DD8A-4175-9A63-F014BA08D63F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9F54C6-D1F6-4812-9EC9-1BBE5F02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ADA2CF-DC4E-4AF5-BFD6-9797FEFA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59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6B92B-B3C7-4F26-B963-A6DBB108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E87084B-077F-46FD-8E10-4A6538920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49724D-E93F-4EF2-81B0-0C2FDFB39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9B90B7-A3AF-456F-9569-88240698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1430-21ED-4771-8834-E463DA092C50}" type="datetime1">
              <a:rPr lang="ru-RU" smtClean="0"/>
              <a:t>04.10.2022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CBABE0-48E0-48A6-8F2B-5C5DB94C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AB8891-D8B7-43A9-B2FE-D0584EAC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20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0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6AD8B-4F25-4733-8F96-13BBC5B3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6380F-ADE3-4266-A618-6E82F953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576DF2-81EB-439C-A38D-80C1B408C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B430-4B91-41D0-AE1E-29124338D85D}" type="datetime1">
              <a:rPr lang="ru-RU" smtClean="0"/>
              <a:t>04.10.2022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BBDB9-B35F-4732-BD1C-7C5FD98B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91A15D-5A1C-493A-845F-21BD48671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06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pustoshilov.d@gmail.com" TargetMode="External"/><Relationship Id="rId7" Type="http://schemas.openxmlformats.org/officeDocument/2006/relationships/image" Target="../media/image33.gif"/><Relationship Id="rId2" Type="http://schemas.openxmlformats.org/officeDocument/2006/relationships/hyperlink" Target="https://github.com/pustoshilov-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ustoshilov-d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3578224"/>
            <a:ext cx="10896600" cy="1030288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Bioinformatics service for gene co-expression analysis based on machine learning model</a:t>
            </a:r>
            <a:endParaRPr lang="ru-RU" sz="3600" b="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7E1421D2-BC96-478E-8D90-F991711501A1}"/>
              </a:ext>
            </a:extLst>
          </p:cNvPr>
          <p:cNvSpPr txBox="1">
            <a:spLocks/>
          </p:cNvSpPr>
          <p:nvPr/>
        </p:nvSpPr>
        <p:spPr>
          <a:xfrm>
            <a:off x="5130800" y="1219200"/>
            <a:ext cx="4654551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Вводная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932661-6FF4-4108-B043-5D66803F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9944" y="2249489"/>
            <a:ext cx="6112111" cy="10302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7D1C03-6481-4D26-A027-00424544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46505">
            <a:off x="-2496869" y="-1600200"/>
            <a:ext cx="4141517" cy="2590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E3142D-70D5-4DEB-B881-9C8757172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97185">
            <a:off x="10129378" y="6286501"/>
            <a:ext cx="414151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Tools and methods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04590">
            <a:off x="11431053" y="5441059"/>
            <a:ext cx="6160652" cy="38539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C9C106A-F332-420A-93D6-71347BC98A83}"/>
              </a:ext>
            </a:extLst>
          </p:cNvPr>
          <p:cNvSpPr txBox="1">
            <a:spLocks/>
          </p:cNvSpPr>
          <p:nvPr/>
        </p:nvSpPr>
        <p:spPr>
          <a:xfrm>
            <a:off x="361950" y="1412680"/>
            <a:ext cx="9010651" cy="5171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Design methodology: Agile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Designing: Ramus, </a:t>
            </a:r>
            <a:r>
              <a:rPr lang="en-US" dirty="0" err="1">
                <a:solidFill>
                  <a:schemeClr val="bg1"/>
                </a:solidFill>
              </a:rPr>
              <a:t>Draw.oi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Client-side: JS, React, Bootstrap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Site prototyping: Figma, Adobe illustrator</a:t>
            </a:r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Site hosting: Google Cloud Platform</a:t>
            </a:r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Repository: GitHub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Server-side: Python, Django,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, scikit-learn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Machine Learning Algorithm: Random Forest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Visualizing: </a:t>
            </a:r>
            <a:r>
              <a:rPr lang="en-US" dirty="0" err="1">
                <a:solidFill>
                  <a:schemeClr val="bg1"/>
                </a:solidFill>
              </a:rPr>
              <a:t>Tableue</a:t>
            </a:r>
            <a:r>
              <a:rPr lang="en-US" dirty="0">
                <a:solidFill>
                  <a:schemeClr val="bg1"/>
                </a:solidFill>
              </a:rPr>
              <a:t>, seaborn, pandas,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Data Base: PostgreSQL,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30D165-BF1F-4787-9AF5-688596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9E118C9A-035C-4CD2-9E3A-15DCD75924EC}"/>
              </a:ext>
            </a:extLst>
          </p:cNvPr>
          <p:cNvSpPr txBox="1">
            <a:spLocks/>
          </p:cNvSpPr>
          <p:nvPr/>
        </p:nvSpPr>
        <p:spPr>
          <a:xfrm>
            <a:off x="11536822" y="6356349"/>
            <a:ext cx="469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10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AFBD1-BA6C-443E-BA9B-A11B80ED8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7" y="1860351"/>
            <a:ext cx="3827474" cy="3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Machine Learning Model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95025" y="6895710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6F91B1B-8711-4C48-AEF8-53A8F7290EA1}"/>
              </a:ext>
            </a:extLst>
          </p:cNvPr>
          <p:cNvSpPr txBox="1">
            <a:spLocks/>
          </p:cNvSpPr>
          <p:nvPr/>
        </p:nvSpPr>
        <p:spPr>
          <a:xfrm>
            <a:off x="361950" y="1286710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 Tree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AE8958-4419-4FBC-81A5-04104E0E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2160BE12-3C83-49C2-B629-C42FE3954E34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547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11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2" descr="Decision tree">
            <a:extLst>
              <a:ext uri="{FF2B5EF4-FFF2-40B4-BE49-F238E27FC236}">
                <a16:creationId xmlns:a16="http://schemas.microsoft.com/office/drawing/2014/main" id="{1B40E2BA-101B-4378-AACC-B23ED667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80925"/>
            <a:ext cx="3474049" cy="2555622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D3EDB2-365E-46D3-9C9A-067DBF9B1C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4502" y="1814055"/>
            <a:ext cx="4945548" cy="272296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BDAD0966-E625-4305-8C2E-D0A3CACA2509}"/>
              </a:ext>
            </a:extLst>
          </p:cNvPr>
          <p:cNvSpPr txBox="1">
            <a:spLocks/>
          </p:cNvSpPr>
          <p:nvPr/>
        </p:nvSpPr>
        <p:spPr>
          <a:xfrm>
            <a:off x="6884502" y="1286710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Random Forest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015DEAD-6B83-4A34-BCEA-FCEADB9526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8355" y="4021433"/>
            <a:ext cx="4583652" cy="257438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39D1DA2-AE07-4A44-BB46-59EC7F76BCA5}"/>
              </a:ext>
            </a:extLst>
          </p:cNvPr>
          <p:cNvSpPr txBox="1">
            <a:spLocks/>
          </p:cNvSpPr>
          <p:nvPr/>
        </p:nvSpPr>
        <p:spPr>
          <a:xfrm>
            <a:off x="4723660" y="3485122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Boosting</a:t>
            </a:r>
          </a:p>
        </p:txBody>
      </p:sp>
    </p:spTree>
    <p:extLst>
      <p:ext uri="{BB962C8B-B14F-4D97-AF65-F5344CB8AC3E}">
        <p14:creationId xmlns:p14="http://schemas.microsoft.com/office/powerpoint/2010/main" val="43549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Site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560215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Colors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12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87DE17-C5D8-4DDD-B5FF-A3E6BAD1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101" y="1932601"/>
            <a:ext cx="2570521" cy="4539430"/>
          </a:xfrm>
          <a:prstGeom prst="rect">
            <a:avLst/>
          </a:prstGeom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8593CE55-6568-49EE-8789-2FADEA7034FD}"/>
              </a:ext>
            </a:extLst>
          </p:cNvPr>
          <p:cNvSpPr txBox="1">
            <a:spLocks/>
          </p:cNvSpPr>
          <p:nvPr/>
        </p:nvSpPr>
        <p:spPr>
          <a:xfrm>
            <a:off x="3676649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Fonts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E2EB7094-A9D9-4311-BBDF-307C161A63D9}"/>
              </a:ext>
            </a:extLst>
          </p:cNvPr>
          <p:cNvSpPr txBox="1">
            <a:spLocks/>
          </p:cNvSpPr>
          <p:nvPr/>
        </p:nvSpPr>
        <p:spPr>
          <a:xfrm>
            <a:off x="3676649" y="3214423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Сетка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75F0ADBF-CCE2-41FF-A295-499DE0F70B5F}"/>
              </a:ext>
            </a:extLst>
          </p:cNvPr>
          <p:cNvSpPr txBox="1">
            <a:spLocks/>
          </p:cNvSpPr>
          <p:nvPr/>
        </p:nvSpPr>
        <p:spPr>
          <a:xfrm>
            <a:off x="8667749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Elements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1C6D6CCC-C843-413C-A046-AA8046F03767}"/>
              </a:ext>
            </a:extLst>
          </p:cNvPr>
          <p:cNvSpPr txBox="1">
            <a:spLocks/>
          </p:cNvSpPr>
          <p:nvPr/>
        </p:nvSpPr>
        <p:spPr>
          <a:xfrm>
            <a:off x="3676649" y="1932601"/>
            <a:ext cx="1857376" cy="51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Roboto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1672A59B-5612-4EEF-8860-AB809109E2DE}"/>
              </a:ext>
            </a:extLst>
          </p:cNvPr>
          <p:cNvSpPr txBox="1">
            <a:spLocks/>
          </p:cNvSpPr>
          <p:nvPr/>
        </p:nvSpPr>
        <p:spPr>
          <a:xfrm>
            <a:off x="3676649" y="2402549"/>
            <a:ext cx="1857376" cy="515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Chonburi" panose="00000500000000000000" pitchFamily="2" charset="-34"/>
                <a:ea typeface="Roboto" panose="02000000000000000000" pitchFamily="2" charset="0"/>
                <a:cs typeface="Chonburi" panose="00000500000000000000" pitchFamily="2" charset="-34"/>
              </a:rPr>
              <a:t>- Chonburi</a:t>
            </a:r>
            <a:endParaRPr lang="en-US" dirty="0">
              <a:solidFill>
                <a:schemeClr val="bg1"/>
              </a:solidFill>
              <a:latin typeface="Chonburi" panose="00000500000000000000" pitchFamily="2" charset="-34"/>
              <a:ea typeface="Roboto" panose="02000000000000000000" pitchFamily="2" charset="0"/>
              <a:cs typeface="Chonburi" panose="00000500000000000000" pitchFamily="2" charset="-34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21ABE1-DE84-4F5A-82CC-D8B533983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49" y="3776484"/>
            <a:ext cx="3836838" cy="27425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1CF73-4302-4295-92F4-A9CC6F383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96" y="1990821"/>
            <a:ext cx="1935999" cy="40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9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Site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3448050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Start page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13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AC0B0-6924-4C24-AFE3-84FD2A65A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1929599"/>
            <a:ext cx="5572125" cy="3929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D8E73F-F08A-4B15-B76E-72FBA6EC3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8" y="1929599"/>
            <a:ext cx="5572125" cy="394947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9718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Site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manual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14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1A2E3-D790-40CE-93D7-DB1977B35B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9"/>
          <a:stretch/>
        </p:blipFill>
        <p:spPr>
          <a:xfrm>
            <a:off x="7052527" y="1959831"/>
            <a:ext cx="4389824" cy="448497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4215582-A1C1-43B0-83E3-C2409374418E}"/>
              </a:ext>
            </a:extLst>
          </p:cNvPr>
          <p:cNvSpPr txBox="1">
            <a:spLocks/>
          </p:cNvSpPr>
          <p:nvPr/>
        </p:nvSpPr>
        <p:spPr>
          <a:xfrm>
            <a:off x="7052527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card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419BBB-8DDE-46F6-BD94-F1A10D79A75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1950" y="1959831"/>
            <a:ext cx="5492115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8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Site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Downloading new data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15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4215582-A1C1-43B0-83E3-C2409374418E}"/>
              </a:ext>
            </a:extLst>
          </p:cNvPr>
          <p:cNvSpPr txBox="1">
            <a:spLocks/>
          </p:cNvSpPr>
          <p:nvPr/>
        </p:nvSpPr>
        <p:spPr>
          <a:xfrm>
            <a:off x="7052527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processing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883AF9-44B7-46D2-B049-762AC92328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62043" r="33945" b="2002"/>
          <a:stretch/>
        </p:blipFill>
        <p:spPr>
          <a:xfrm>
            <a:off x="1813832" y="5843689"/>
            <a:ext cx="1918268" cy="595085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7A8183-71B0-43B6-B035-15ABA08BB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8" y="1871026"/>
            <a:ext cx="4285687" cy="3049317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5757E-316E-4F7E-9B81-2561ACCF17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0"/>
          <a:stretch/>
        </p:blipFill>
        <p:spPr>
          <a:xfrm>
            <a:off x="7008020" y="1871026"/>
            <a:ext cx="4285687" cy="439818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08B26E41-6E5F-4F9B-AC6F-C77D89A41267}"/>
              </a:ext>
            </a:extLst>
          </p:cNvPr>
          <p:cNvSpPr txBox="1">
            <a:spLocks/>
          </p:cNvSpPr>
          <p:nvPr/>
        </p:nvSpPr>
        <p:spPr>
          <a:xfrm>
            <a:off x="1873665" y="535533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55056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Cloud Computing Functions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7C13C91B-F103-4ADC-AB78-FFE31EA70EEE}"/>
              </a:ext>
            </a:extLst>
          </p:cNvPr>
          <p:cNvSpPr txBox="1">
            <a:spLocks/>
          </p:cNvSpPr>
          <p:nvPr/>
        </p:nvSpPr>
        <p:spPr>
          <a:xfrm>
            <a:off x="801841" y="1434225"/>
            <a:ext cx="5388373" cy="49022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Functions: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postUserData: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Loading customer data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validation 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Calculation of training time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preprocessing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training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Visualizing results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Saving in the database</a:t>
            </a: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getUserInfo: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Sending to the customer on request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D9CD2A-C412-4C70-BC88-56E2865C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0" y="6079182"/>
            <a:ext cx="3060700" cy="1914676"/>
          </a:xfrm>
          <a:prstGeom prst="rect">
            <a:avLst/>
          </a:prstGeom>
        </p:spPr>
      </p:pic>
      <p:sp>
        <p:nvSpPr>
          <p:cNvPr id="17" name="Номер слайда 22">
            <a:extLst>
              <a:ext uri="{FF2B5EF4-FFF2-40B4-BE49-F238E27FC236}">
                <a16:creationId xmlns:a16="http://schemas.microsoft.com/office/drawing/2014/main" id="{4431CCFC-77CB-4DA0-8819-73E48562662C}"/>
              </a:ext>
            </a:extLst>
          </p:cNvPr>
          <p:cNvSpPr txBox="1">
            <a:spLocks/>
          </p:cNvSpPr>
          <p:nvPr/>
        </p:nvSpPr>
        <p:spPr>
          <a:xfrm>
            <a:off x="185952" y="6336499"/>
            <a:ext cx="44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16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17F5F3-6780-46FC-9103-9803B851B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87" y="1758556"/>
            <a:ext cx="5217855" cy="38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Monetization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DBF98200-EC88-4834-9215-77BF218272DF}"/>
              </a:ext>
            </a:extLst>
          </p:cNvPr>
          <p:cNvSpPr txBox="1">
            <a:spLocks/>
          </p:cNvSpPr>
          <p:nvPr/>
        </p:nvSpPr>
        <p:spPr>
          <a:xfrm>
            <a:off x="361950" y="1817372"/>
            <a:ext cx="6491237" cy="349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Integrated advertising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Paid features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Expanding functionality by order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Donations for the developer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 to create similar services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Grant support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4E0230-3B25-4AE3-B5C9-53BA4B58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22" name="Номер слайда 22">
            <a:extLst>
              <a:ext uri="{FF2B5EF4-FFF2-40B4-BE49-F238E27FC236}">
                <a16:creationId xmlns:a16="http://schemas.microsoft.com/office/drawing/2014/main" id="{9DFB3426-B632-421B-81C6-246CBE37C71F}"/>
              </a:ext>
            </a:extLst>
          </p:cNvPr>
          <p:cNvSpPr txBox="1">
            <a:spLocks/>
          </p:cNvSpPr>
          <p:nvPr/>
        </p:nvSpPr>
        <p:spPr>
          <a:xfrm>
            <a:off x="11654052" y="6356349"/>
            <a:ext cx="537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17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D234A4-7D2B-42DF-B765-68669B5AE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57" y="1942175"/>
            <a:ext cx="4038869" cy="45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Modernizing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352891" y="6630724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A96D754-7747-4D2C-9CCD-7461EB0DDD01}"/>
              </a:ext>
            </a:extLst>
          </p:cNvPr>
          <p:cNvSpPr txBox="1">
            <a:spLocks/>
          </p:cNvSpPr>
          <p:nvPr/>
        </p:nvSpPr>
        <p:spPr>
          <a:xfrm>
            <a:off x="288962" y="1256989"/>
            <a:ext cx="10641705" cy="5601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the first order: 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UX and load testing,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Confirmation of the accuracy of the results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Separate site domain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Privacy policy and license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Error handlers in the server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Russian version of the site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Mobile adaptation</a:t>
            </a:r>
            <a:endParaRPr lang="ru-RU" dirty="0">
              <a:solidFill>
                <a:schemeClr val="bg1"/>
              </a:solidFill>
            </a:endParaRPr>
          </a:p>
          <a:p>
            <a:pPr lvl="0" algn="l"/>
            <a:r>
              <a:rPr lang="en-US" b="1" dirty="0">
                <a:solidFill>
                  <a:schemeClr val="bg1"/>
                </a:solidFill>
              </a:rPr>
              <a:t>In the second:</a:t>
            </a:r>
            <a:endParaRPr lang="ru-RU" b="1" dirty="0">
              <a:solidFill>
                <a:schemeClr val="bg1"/>
              </a:solidFill>
            </a:endParaRP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Authorize and comment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Delete your details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Customize user data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498A64-9867-4B88-843F-27AB8D0C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9" name="Номер слайда 22">
            <a:extLst>
              <a:ext uri="{FF2B5EF4-FFF2-40B4-BE49-F238E27FC236}">
                <a16:creationId xmlns:a16="http://schemas.microsoft.com/office/drawing/2014/main" id="{8AD48484-1AB5-4D76-AF7E-77D16717BE75}"/>
              </a:ext>
            </a:extLst>
          </p:cNvPr>
          <p:cNvSpPr txBox="1">
            <a:spLocks/>
          </p:cNvSpPr>
          <p:nvPr/>
        </p:nvSpPr>
        <p:spPr>
          <a:xfrm>
            <a:off x="11654052" y="6356349"/>
            <a:ext cx="537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18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087EC-BDE1-4623-A7B1-A576A338C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35" y="1439646"/>
            <a:ext cx="3483285" cy="49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Results significance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11644098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convenient and accessible service for biologists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platform for sharing research results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Educational material</a:t>
            </a: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Personal: 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Packaging in production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Figma, React, Django and GCP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Immersion in the field of bioinformatics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Contribution to personal portfolio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Scientific article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588097" y="6356349"/>
            <a:ext cx="417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19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D5DC4-C9C7-454F-8C73-CF7CDA821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08" y="2396175"/>
            <a:ext cx="4040689" cy="34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Author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8223249" y="7666681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15683FC8-1207-48C9-8731-A7BF29F707F1}"/>
              </a:ext>
            </a:extLst>
          </p:cNvPr>
          <p:cNvSpPr txBox="1">
            <a:spLocks/>
          </p:cNvSpPr>
          <p:nvPr/>
        </p:nvSpPr>
        <p:spPr>
          <a:xfrm>
            <a:off x="1263690" y="1515274"/>
            <a:ext cx="7009273" cy="328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Pustoshilov Dmitriy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Vasilievich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IKBO-04-16, 15&amp;0327</a:t>
            </a: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Supervisor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Candidate of Technical Sciences, Associate Professor of VT Department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O.V. Platonova</a:t>
            </a: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Economics consultant: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Ph.D. in Economics, Associate Professor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Grigorenko O.V.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0D7218F-C123-4703-A362-E2F5D1E73C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0"/>
          <a:stretch/>
        </p:blipFill>
        <p:spPr>
          <a:xfrm flipH="1">
            <a:off x="8272963" y="1638300"/>
            <a:ext cx="3971178" cy="5219699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5CECDC53-ED69-4ACD-A3A8-5DA639C6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953" y="6336499"/>
            <a:ext cx="351994" cy="365125"/>
          </a:xfrm>
        </p:spPr>
        <p:txBody>
          <a:bodyPr/>
          <a:lstStyle/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2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6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8AF99-0772-4BE8-BF01-DEFB21468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75" y="3348223"/>
            <a:ext cx="5407785" cy="202145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https://webgene.nw.r.appspot.com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https://github.com/pustoshilov-d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pustoshilov.d@gmail.com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Thank you for your attention!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89879">
            <a:off x="10471151" y="6375011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36122">
            <a:off x="-1708152" y="6375011"/>
            <a:ext cx="3060700" cy="1914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513743-82C9-4A1A-BB5A-7D52DB8D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97" y="2170901"/>
            <a:ext cx="3222625" cy="3222625"/>
          </a:xfrm>
          <a:prstGeom prst="rect">
            <a:avLst/>
          </a:prstGeom>
          <a:noFill/>
          <a:effectLst>
            <a:glow rad="254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195A6-E752-467F-B8EC-B50D7483C866}"/>
              </a:ext>
            </a:extLst>
          </p:cNvPr>
          <p:cNvSpPr txBox="1"/>
          <p:nvPr/>
        </p:nvSpPr>
        <p:spPr>
          <a:xfrm>
            <a:off x="496406" y="1602504"/>
            <a:ext cx="496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Dmitry Pustoshilov</a:t>
            </a:r>
          </a:p>
          <a:p>
            <a:r>
              <a:rPr lang="en-US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RTU MIREA, 2020 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968FDF-8029-4C56-BF67-1A6B538B8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9900">
            <a:off x="-1530350" y="6079182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2BF0D847-64E4-42AD-B11D-AF52ED0AB2CD}"/>
              </a:ext>
            </a:extLst>
          </p:cNvPr>
          <p:cNvSpPr txBox="1">
            <a:spLocks/>
          </p:cNvSpPr>
          <p:nvPr/>
        </p:nvSpPr>
        <p:spPr>
          <a:xfrm>
            <a:off x="185952" y="6336499"/>
            <a:ext cx="44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20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3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Terminology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28349" y="7270189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2FEAB23-B783-4B94-AC06-5C30EC81336D}"/>
              </a:ext>
            </a:extLst>
          </p:cNvPr>
          <p:cNvSpPr txBox="1">
            <a:spLocks/>
          </p:cNvSpPr>
          <p:nvPr/>
        </p:nvSpPr>
        <p:spPr>
          <a:xfrm>
            <a:off x="361950" y="1366841"/>
            <a:ext cx="5131435" cy="4018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SPPR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Machine learning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correlation 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DNA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 expression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Co-expression of genes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052E9E-6C8E-42AE-9068-D4EFA8D0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15AF18F0-6226-4821-A481-2E21F18166C4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3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0BFFDF-1CAC-46B0-A19A-3EA9C3A08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02" y="1366841"/>
            <a:ext cx="4036330" cy="2525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15F396-1EB9-4234-9482-A248313EF75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76" y="4228678"/>
            <a:ext cx="5840874" cy="225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16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Relevance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7697401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Facts: 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 integration of IT into science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Much inaccurate experimental data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 between hypothesis advancement and testing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 interesting challenge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Co-expression of genes</a:t>
            </a: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The need for fast and up-to-date tools for visualizing gene correlations</a:t>
            </a: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4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4BCDD-F887-4BB5-8CB8-69D78C7CE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7" y="1999815"/>
            <a:ext cx="3520631" cy="35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The purpose and tasks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11644098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purpose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create a modern and easily accessible service that enables visualization of correlation analysis of gene expression data by machine learning algorithms using leased cloud computing power.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Tasks: 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Explore the subject area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Choose the best tools and techniques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 machine learning algorithm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prototype web application and implement it programmatically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Transfer all algorithms to a cloud service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5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04B2BB-B67C-43B9-A405-C94E6B76E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8063" flipH="1">
            <a:off x="7808189" y="2936831"/>
            <a:ext cx="3223692" cy="24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Data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FF69D6-853E-47DF-B2B1-934EB9BCCF2B}"/>
              </a:ext>
            </a:extLst>
          </p:cNvPr>
          <p:cNvPicPr/>
          <p:nvPr/>
        </p:nvPicPr>
        <p:blipFill rotWithShape="1">
          <a:blip r:embed="rId5"/>
          <a:srcRect l="50637" b="29900"/>
          <a:stretch/>
        </p:blipFill>
        <p:spPr>
          <a:xfrm>
            <a:off x="361950" y="1914147"/>
            <a:ext cx="3938017" cy="4290495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3609914-FC5C-4791-B841-47E1B900BCB8}"/>
              </a:ext>
            </a:extLst>
          </p:cNvPr>
          <p:cNvSpPr txBox="1">
            <a:spLocks/>
          </p:cNvSpPr>
          <p:nvPr/>
        </p:nvSpPr>
        <p:spPr>
          <a:xfrm>
            <a:off x="361950" y="1348020"/>
            <a:ext cx="2076449" cy="8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Input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91E872F3-63F0-4D37-80AE-A2AC5EE415AC}"/>
              </a:ext>
            </a:extLst>
          </p:cNvPr>
          <p:cNvSpPr txBox="1">
            <a:spLocks/>
          </p:cNvSpPr>
          <p:nvPr/>
        </p:nvSpPr>
        <p:spPr>
          <a:xfrm>
            <a:off x="6534151" y="1348019"/>
            <a:ext cx="2076449" cy="8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Output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4A35979-BF89-4EFE-8E66-0C92D2894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97" y="1914147"/>
            <a:ext cx="3857625" cy="38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382B39BA-3DB5-42B4-8BCC-4895B19475E6}"/>
              </a:ext>
            </a:extLst>
          </p:cNvPr>
          <p:cNvSpPr/>
          <p:nvPr/>
        </p:nvSpPr>
        <p:spPr>
          <a:xfrm>
            <a:off x="4942920" y="3491017"/>
            <a:ext cx="1062336" cy="526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254B2E-EA73-4A7D-8457-667A06A9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21" name="Номер слайда 22">
            <a:extLst>
              <a:ext uri="{FF2B5EF4-FFF2-40B4-BE49-F238E27FC236}">
                <a16:creationId xmlns:a16="http://schemas.microsoft.com/office/drawing/2014/main" id="{D92795E3-A0EC-4580-ABFA-2358B50F20DB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6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6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System structure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475697" y="63673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6156E1-5D66-47F6-AF32-53D9612E79C8}"/>
              </a:ext>
            </a:extLst>
          </p:cNvPr>
          <p:cNvSpPr txBox="1">
            <a:spLocks/>
          </p:cNvSpPr>
          <p:nvPr/>
        </p:nvSpPr>
        <p:spPr>
          <a:xfrm>
            <a:off x="361950" y="1551495"/>
            <a:ext cx="4836959" cy="202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DFD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Tool: Ramus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7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3E5918-EAF7-4462-B120-12C0172CED4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27118" r="19192" b="41510"/>
          <a:stretch/>
        </p:blipFill>
        <p:spPr bwMode="auto">
          <a:xfrm>
            <a:off x="2868873" y="2357515"/>
            <a:ext cx="8248439" cy="2845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52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System structure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166474" y="71174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8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AD53F1-59F7-4F16-9279-736D639FA69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4" r="16608" b="29294"/>
          <a:stretch/>
        </p:blipFill>
        <p:spPr bwMode="auto">
          <a:xfrm>
            <a:off x="611733" y="1488403"/>
            <a:ext cx="10975246" cy="4590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54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System structure</a:t>
            </a:r>
            <a:endParaRPr lang="ru-RU" sz="3200" dirty="0">
              <a:solidFill>
                <a:schemeClr val="bg1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166474" y="71174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9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0ACE81-32DA-4A13-82E4-3A471767E45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 r="67" b="8169"/>
          <a:stretch/>
        </p:blipFill>
        <p:spPr bwMode="auto">
          <a:xfrm>
            <a:off x="1332492" y="1303755"/>
            <a:ext cx="9527015" cy="523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8772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488</Words>
  <Application>Microsoft Office PowerPoint</Application>
  <PresentationFormat>Широкоэкранный</PresentationFormat>
  <Paragraphs>150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Chonburi</vt:lpstr>
      <vt:lpstr>Roboto</vt:lpstr>
      <vt:lpstr>Roboto Black</vt:lpstr>
      <vt:lpstr>Roboto Medium</vt:lpstr>
      <vt:lpstr>Тема Office</vt:lpstr>
      <vt:lpstr>Bioinformatics service for gene co-expression analysis based on machine learning model</vt:lpstr>
      <vt:lpstr>Author</vt:lpstr>
      <vt:lpstr>Terminology</vt:lpstr>
      <vt:lpstr>Relevance</vt:lpstr>
      <vt:lpstr>The purpose and tasks</vt:lpstr>
      <vt:lpstr>Data</vt:lpstr>
      <vt:lpstr>System structure</vt:lpstr>
      <vt:lpstr>System structure</vt:lpstr>
      <vt:lpstr>System structure</vt:lpstr>
      <vt:lpstr>Tools and methods</vt:lpstr>
      <vt:lpstr>Machine Learning Model</vt:lpstr>
      <vt:lpstr>Site</vt:lpstr>
      <vt:lpstr>Site</vt:lpstr>
      <vt:lpstr>Site</vt:lpstr>
      <vt:lpstr>Site</vt:lpstr>
      <vt:lpstr>Cloud Computing Functions</vt:lpstr>
      <vt:lpstr>Monetization</vt:lpstr>
      <vt:lpstr>Modernizing</vt:lpstr>
      <vt:lpstr>Results significance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Пушов</dc:creator>
  <cp:lastModifiedBy>Dmitriy Pustoshilov</cp:lastModifiedBy>
  <cp:revision>64</cp:revision>
  <cp:lastPrinted>2020-06-07T07:17:39Z</cp:lastPrinted>
  <dcterms:created xsi:type="dcterms:W3CDTF">2020-05-20T09:36:42Z</dcterms:created>
  <dcterms:modified xsi:type="dcterms:W3CDTF">2022-10-04T19:37:51Z</dcterms:modified>
</cp:coreProperties>
</file>